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7010400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1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1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387137"/>
            <a:ext cx="5608320" cy="4156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670"/>
            <a:ext cx="3037840" cy="461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772670"/>
            <a:ext cx="3037840" cy="461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AC94FB5F-5A0C-403E-B8CC-2DAF8AE94DFF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478893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AF6425D-BFDC-4E00-99AE-7340C09C9568}" type="slidenum">
              <a:rPr lang="en-GB" altLang="en-US"/>
              <a:pPr/>
              <a:t>1</a:t>
            </a:fld>
            <a:endParaRPr lang="en-GB" altLang="en-US" dirty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015780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10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7520808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11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1618574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12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11406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2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54080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3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189136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4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86228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5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994727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6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01905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7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9129789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8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6149908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8A1CB3-8EDF-47A2-983C-E80F74C0E7BA}" type="slidenum">
              <a:rPr lang="en-GB" altLang="en-US"/>
              <a:pPr/>
              <a:t>9</a:t>
            </a:fld>
            <a:endParaRPr lang="en-GB" altLang="en-US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053020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6" y="-8468"/>
            <a:chExt cx="9169804" cy="6874935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5130498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6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>
            <a:xfrm>
              <a:off x="6638689" y="3919613"/>
              <a:ext cx="251312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059565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-8466" y="-8468"/>
              <a:ext cx="863639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6B272-ACE7-4B3A-9E83-ADA024E20A0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2044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7637F-9877-41BB-A008-7746D966C5A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64313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D1A91-C693-4C3D-804D-7FE95C7A26A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35126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0FADB-68A3-4556-8DA9-534B9D06D85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0976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C7560-1C65-4F5A-B6D7-C54B0A946E0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432027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45FB4-03F6-4EC2-878B-882680D4364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85215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C2446-DD1E-4F1D-B1B6-6A6DCA224A5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400807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82363-F044-435C-9168-E578F119586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77039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ADE17-D918-4ADB-A4E1-EC11274EC93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39428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820DF-496E-494B-853D-A396659972C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5817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43743-2415-4356-BAC9-3A37B7BBAF9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12509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2A823-8735-4802-9A81-14C44AA062F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93068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89066-5EBB-42F6-8A91-A3022465101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79594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D3949-ACE4-4226-87BC-A4303D69AD2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08382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A6BB7-6B31-42CE-875E-2DE2A10806C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3813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5DA5B-01E2-43B8-BA74-40B9F81E570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91171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7" y="-8468"/>
            <a:chExt cx="9169805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497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-8467" y="4013290"/>
              <a:ext cx="457221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8689" y="3919613"/>
              <a:ext cx="2513124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59564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DBCB634E-C090-473C-A33F-D8ABEF7DF56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0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801" r:id="rId11"/>
    <p:sldLayoutId id="2147483796" r:id="rId12"/>
    <p:sldLayoutId id="2147483802" r:id="rId13"/>
    <p:sldLayoutId id="2147483797" r:id="rId14"/>
    <p:sldLayoutId id="2147483798" r:id="rId15"/>
    <p:sldLayoutId id="2147483799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58800" y="1600200"/>
            <a:ext cx="6858000" cy="1646237"/>
          </a:xfrm>
        </p:spPr>
        <p:txBody>
          <a:bodyPr/>
          <a:lstStyle/>
          <a:p>
            <a:r>
              <a:rPr lang="en-US" altLang="en-US" dirty="0" smtClean="0"/>
              <a:t>Vocabulary and Notes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43386" y="3208337"/>
            <a:ext cx="3573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Introduction to Chapter 8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altLang="en-US" dirty="0" smtClean="0"/>
              <a:t>Working with radicals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609599" y="1611156"/>
                <a:ext cx="6348413" cy="1436844"/>
              </a:xfrm>
            </p:spPr>
            <p:txBody>
              <a:bodyPr/>
              <a:lstStyle/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More examples!</a:t>
                </a:r>
              </a:p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e>
                    </m:rad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	How would we simplify this radical expression?</a:t>
                </a: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Step one: build a factor tree to find the prime factors</a:t>
                </a:r>
              </a:p>
            </p:txBody>
          </p:sp>
        </mc:Choice>
        <mc:Fallback xmlns="">
          <p:sp>
            <p:nvSpPr>
              <p:cNvPr id="81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599" y="1611156"/>
                <a:ext cx="6348413" cy="1436844"/>
              </a:xfrm>
              <a:blipFill rotWithShape="0">
                <a:blip r:embed="rId3"/>
                <a:stretch>
                  <a:fillRect l="-192" t="-25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 bwMode="auto">
              <a:xfrm>
                <a:off x="2806700" y="3276600"/>
                <a:ext cx="4672013" cy="18214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fontAlgn="base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fontAlgn="base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6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fontAlgn="base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4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fontAlgn="base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fontAlgn="base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en-US" dirty="0" smtClean="0">
                    <a:solidFill>
                      <a:schemeClr val="tx1"/>
                    </a:solidFill>
                  </a:rPr>
                  <a:t>This time we have a pair of “2”s and a single term of 5.</a:t>
                </a:r>
              </a:p>
              <a:p>
                <a:pPr eaLnBrk="1" hangingPunct="1"/>
                <a:r>
                  <a:rPr lang="en-US" altLang="en-US" dirty="0" smtClean="0">
                    <a:solidFill>
                      <a:schemeClr val="tx1"/>
                    </a:solidFill>
                  </a:rPr>
                  <a:t>Since we can only remove pairs of numbers from under the radical this leaves us with 2 on the outside and 5 on the inside or 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.</a:t>
                </a:r>
                <a:endParaRPr lang="en-US" altLang="en-US" dirty="0" smtClean="0">
                  <a:solidFill>
                    <a:schemeClr val="tx1"/>
                  </a:solidFill>
                </a:endParaRPr>
              </a:p>
              <a:p>
                <a:pPr eaLnBrk="1" hangingPunct="1"/>
                <a:r>
                  <a:rPr lang="en-US" altLang="en-US" dirty="0" smtClean="0">
                    <a:solidFill>
                      <a:schemeClr val="tx1"/>
                    </a:solidFill>
                  </a:rPr>
                  <a:t>What if the number was 27? What would the tree look like?</a:t>
                </a:r>
                <a:endParaRPr lang="en-US" alt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06700" y="3276600"/>
                <a:ext cx="4672013" cy="1821496"/>
              </a:xfrm>
              <a:prstGeom prst="rect">
                <a:avLst/>
              </a:prstGeom>
              <a:blipFill rotWithShape="1">
                <a:blip r:embed="rId4"/>
                <a:stretch>
                  <a:fillRect l="-261" t="-2013" r="-2216" b="-4630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99" y="3276600"/>
            <a:ext cx="1905000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196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6348413" cy="685800"/>
          </a:xfrm>
        </p:spPr>
        <p:txBody>
          <a:bodyPr/>
          <a:lstStyle/>
          <a:p>
            <a:pPr algn="r"/>
            <a:r>
              <a:rPr lang="en-US" altLang="en-US" dirty="0" smtClean="0"/>
              <a:t>Your turn!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609599" y="1273734"/>
                <a:ext cx="6348413" cy="1208244"/>
              </a:xfrm>
            </p:spPr>
            <p:txBody>
              <a:bodyPr/>
              <a:lstStyle/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On a piece of paper simplify the following radicals. Remember to build a factor tree for each one and remove pairs of numbers from under the radical sign as single numbers outside the radical sign.</a:t>
                </a:r>
              </a:p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18</m:t>
                        </m:r>
                      </m:e>
                    </m:rad>
                  </m:oMath>
                </a14:m>
                <a:endParaRPr lang="en-US" altLang="en-US" sz="2000" dirty="0" smtClean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32</m:t>
                        </m:r>
                      </m:e>
                    </m:rad>
                  </m:oMath>
                </a14:m>
                <a:endParaRPr lang="en-US" altLang="en-US" sz="2000" dirty="0" smtClean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25</m:t>
                        </m:r>
                      </m:e>
                    </m:rad>
                  </m:oMath>
                </a14:m>
                <a:endParaRPr lang="en-US" altLang="en-US" sz="2000" dirty="0" smtClean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50</m:t>
                        </m:r>
                      </m:e>
                    </m:rad>
                  </m:oMath>
                </a14:m>
                <a:endParaRPr lang="en-US" altLang="en-US" sz="2000" dirty="0" smtClean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28</m:t>
                        </m:r>
                      </m:e>
                    </m:rad>
                  </m:oMath>
                </a14:m>
                <a:endParaRPr lang="en-US" altLang="en-US" sz="2000" dirty="0" smtClean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e>
                    </m:rad>
                  </m:oMath>
                </a14:m>
                <a:endParaRPr lang="en-US" altLang="en-US" sz="20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1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599" y="1273734"/>
                <a:ext cx="6348413" cy="1208244"/>
              </a:xfrm>
              <a:blipFill rotWithShape="0">
                <a:blip r:embed="rId3"/>
                <a:stretch>
                  <a:fillRect l="-384" t="-3535" b="-2328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905000" y="4724400"/>
            <a:ext cx="5257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Self Assessment</a:t>
            </a:r>
            <a:r>
              <a:rPr lang="en-US" dirty="0" smtClean="0"/>
              <a:t>: when you are done, write down how you would rate yourself on working with radicals from </a:t>
            </a:r>
            <a:r>
              <a:rPr lang="en-US" b="1" dirty="0" smtClean="0"/>
              <a:t>1</a:t>
            </a:r>
            <a:r>
              <a:rPr lang="en-US" dirty="0" smtClean="0"/>
              <a:t> to </a:t>
            </a:r>
            <a:r>
              <a:rPr lang="en-US" b="1" dirty="0" smtClean="0"/>
              <a:t>4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b="1" dirty="0" smtClean="0"/>
              <a:t>1</a:t>
            </a:r>
            <a:r>
              <a:rPr lang="en-US" dirty="0" smtClean="0"/>
              <a:t> = I don’t understand; </a:t>
            </a:r>
            <a:r>
              <a:rPr lang="en-US" b="1" dirty="0" smtClean="0"/>
              <a:t>2</a:t>
            </a:r>
            <a:r>
              <a:rPr lang="en-US" dirty="0" smtClean="0"/>
              <a:t> = I kind of get it but still need help;  </a:t>
            </a:r>
            <a:r>
              <a:rPr lang="en-US" b="1" dirty="0" smtClean="0"/>
              <a:t>3</a:t>
            </a:r>
            <a:r>
              <a:rPr lang="en-US" dirty="0" smtClean="0"/>
              <a:t> = I can do this with just a little help; </a:t>
            </a:r>
            <a:r>
              <a:rPr lang="en-US" b="1" dirty="0" smtClean="0"/>
              <a:t>4</a:t>
            </a:r>
            <a:r>
              <a:rPr lang="en-US" dirty="0" smtClean="0"/>
              <a:t> = I have this down and can explain it to others.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739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6348413" cy="685800"/>
          </a:xfrm>
        </p:spPr>
        <p:txBody>
          <a:bodyPr/>
          <a:lstStyle/>
          <a:p>
            <a:pPr algn="r"/>
            <a:r>
              <a:rPr lang="en-US" altLang="en-US" dirty="0" smtClean="0"/>
              <a:t>Answers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609599" y="1273734"/>
                <a:ext cx="6858001" cy="1208244"/>
              </a:xfrm>
            </p:spPr>
            <p:txBody>
              <a:bodyPr/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18</m:t>
                        </m:r>
                      </m:e>
                    </m:rad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</a:rPr>
                  <a:t>	simplifies to 2 x 3 x 3, so we can remove the pair of “3”s, giving us 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</a:rPr>
                  <a:t> .	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32</m:t>
                        </m:r>
                      </m:e>
                    </m:rad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</a:rPr>
                  <a:t> simplifies to 2 x 2 x 2 x 2 x 2, so we can remove two pairs of “2”s, giving us 2 x 2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</a:rPr>
                  <a:t>	or 4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</a:rPr>
                  <a:t> .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25</m:t>
                        </m:r>
                      </m:e>
                    </m:rad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</a:rPr>
                  <a:t> simplifies to 5 x 5 under the radical or just 5 outside the radical.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50</m:t>
                        </m:r>
                      </m:e>
                    </m:rad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</a:rPr>
                  <a:t> simplifies to 2 x 5 x 5, so we can remove the pair of “5”s, leaving us with 5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</a:rPr>
                  <a:t> .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28</m:t>
                        </m:r>
                      </m:e>
                    </m:rad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</a:rPr>
                  <a:t> simplifies to 2 x 2 x 7, so we can remove the pair of “2”s, leaving us with </a:t>
                </a:r>
                <a:r>
                  <a:rPr lang="en-US" altLang="en-US" sz="2000" dirty="0">
                    <a:solidFill>
                      <a:schemeClr val="tx1"/>
                    </a:solidFill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e>
                    </m:rad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</a:rPr>
                  <a:t> .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e>
                    </m:rad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</a:rPr>
                  <a:t> simplifies to 2 x 2 x 2 x 5. We can only remove the one pair of “2”s, leaving us with 2 x 5 under the radical. This yields </a:t>
                </a:r>
                <a:r>
                  <a:rPr lang="en-US" altLang="en-US" sz="2000" dirty="0">
                    <a:solidFill>
                      <a:schemeClr val="tx1"/>
                    </a:solidFill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</a:rPr>
                  <a:t> or 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sz="2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</m:rad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</a:rPr>
                  <a:t> .</a:t>
                </a:r>
              </a:p>
            </p:txBody>
          </p:sp>
        </mc:Choice>
        <mc:Fallback xmlns="">
          <p:sp>
            <p:nvSpPr>
              <p:cNvPr id="81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599" y="1273734"/>
                <a:ext cx="6858001" cy="1208244"/>
              </a:xfrm>
              <a:blipFill rotWithShape="0">
                <a:blip r:embed="rId3"/>
                <a:stretch>
                  <a:fillRect l="-356" t="-1010" r="-1244" b="-3348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5591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altLang="en-US" dirty="0" smtClean="0"/>
              <a:t>Right Angle Triangles and Trigonometry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033588"/>
            <a:ext cx="6348413" cy="2182812"/>
          </a:xfrm>
        </p:spPr>
        <p:txBody>
          <a:bodyPr/>
          <a:lstStyle/>
          <a:p>
            <a:r>
              <a:rPr lang="en-US" altLang="en-US" b="1" dirty="0" smtClean="0">
                <a:solidFill>
                  <a:srgbClr val="FFFF00"/>
                </a:solidFill>
              </a:rPr>
              <a:t>Right </a:t>
            </a:r>
            <a:r>
              <a:rPr lang="en-US" altLang="en-US" b="1" dirty="0">
                <a:solidFill>
                  <a:srgbClr val="FFFF00"/>
                </a:solidFill>
              </a:rPr>
              <a:t>a</a:t>
            </a:r>
            <a:r>
              <a:rPr lang="en-US" altLang="en-US" b="1" dirty="0" smtClean="0">
                <a:solidFill>
                  <a:srgbClr val="FFFF00"/>
                </a:solidFill>
              </a:rPr>
              <a:t>ngle triangles</a:t>
            </a:r>
            <a:r>
              <a:rPr lang="en-US" altLang="en-US" b="1" dirty="0" smtClean="0">
                <a:solidFill>
                  <a:schemeClr val="accent1"/>
                </a:solidFill>
              </a:rPr>
              <a:t> </a:t>
            </a:r>
            <a:r>
              <a:rPr lang="en-US" altLang="en-US" dirty="0" smtClean="0"/>
              <a:t>have two perpendicular legs that create a right angle.</a:t>
            </a:r>
          </a:p>
          <a:p>
            <a:r>
              <a:rPr lang="en-US" altLang="en-US" dirty="0" smtClean="0"/>
              <a:t>The other two angles can be of any measure.</a:t>
            </a:r>
          </a:p>
          <a:p>
            <a:r>
              <a:rPr lang="en-US" altLang="en-US" dirty="0" smtClean="0"/>
              <a:t>However, we are most interested in right angle triangles that have measures of either </a:t>
            </a:r>
            <a:r>
              <a:rPr lang="en-US" altLang="en-US" dirty="0" smtClean="0">
                <a:solidFill>
                  <a:srgbClr val="FFFF00"/>
                </a:solidFill>
              </a:rPr>
              <a:t>30-60-90</a:t>
            </a:r>
            <a:r>
              <a:rPr lang="en-US" altLang="en-US" dirty="0" smtClean="0"/>
              <a:t> or </a:t>
            </a:r>
            <a:r>
              <a:rPr lang="en-US" altLang="en-US" dirty="0" smtClean="0">
                <a:solidFill>
                  <a:srgbClr val="FFFF00"/>
                </a:solidFill>
              </a:rPr>
              <a:t>45-45-90</a:t>
            </a:r>
            <a:r>
              <a:rPr lang="en-US" altLang="en-US" dirty="0" smtClean="0"/>
              <a:t> for their angles.</a:t>
            </a:r>
          </a:p>
        </p:txBody>
      </p:sp>
      <p:pic>
        <p:nvPicPr>
          <p:cNvPr id="8203" name="Picture 11" descr="Lesson on Special Right Triangles - Zeihen RMHS 6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191000"/>
            <a:ext cx="2667000" cy="226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altLang="en-US" dirty="0" smtClean="0"/>
              <a:t>Legs of right triangles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22300" y="1398588"/>
            <a:ext cx="6348413" cy="2182812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Right </a:t>
            </a:r>
            <a:r>
              <a:rPr lang="en-US" altLang="en-US" b="1" dirty="0">
                <a:solidFill>
                  <a:schemeClr val="tx1"/>
                </a:solidFill>
              </a:rPr>
              <a:t>a</a:t>
            </a:r>
            <a:r>
              <a:rPr lang="en-US" altLang="en-US" b="1" dirty="0" smtClean="0">
                <a:solidFill>
                  <a:schemeClr val="tx1"/>
                </a:solidFill>
              </a:rPr>
              <a:t>ngle triangles </a:t>
            </a:r>
            <a:r>
              <a:rPr lang="en-US" altLang="en-US" dirty="0" smtClean="0">
                <a:solidFill>
                  <a:schemeClr val="tx1"/>
                </a:solidFill>
              </a:rPr>
              <a:t>have a </a:t>
            </a:r>
            <a:r>
              <a:rPr lang="en-US" altLang="en-US" dirty="0" smtClean="0">
                <a:solidFill>
                  <a:srgbClr val="FFFF00"/>
                </a:solidFill>
              </a:rPr>
              <a:t>hypotenuse</a:t>
            </a:r>
            <a:r>
              <a:rPr lang="en-US" altLang="en-US" dirty="0" smtClean="0">
                <a:solidFill>
                  <a:schemeClr val="tx1"/>
                </a:solidFill>
              </a:rPr>
              <a:t>, which is across from the right angle, and two other legs.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If the two legs are of different lengths they are referred to as the “</a:t>
            </a:r>
            <a:r>
              <a:rPr lang="en-US" altLang="en-US" dirty="0" smtClean="0">
                <a:solidFill>
                  <a:srgbClr val="FFFF00"/>
                </a:solidFill>
              </a:rPr>
              <a:t>long leg</a:t>
            </a:r>
            <a:r>
              <a:rPr lang="en-US" altLang="en-US" dirty="0" smtClean="0">
                <a:solidFill>
                  <a:schemeClr val="tx1"/>
                </a:solidFill>
              </a:rPr>
              <a:t>” and “</a:t>
            </a:r>
            <a:r>
              <a:rPr lang="en-US" altLang="en-US" dirty="0" smtClean="0">
                <a:solidFill>
                  <a:srgbClr val="FFFF00"/>
                </a:solidFill>
              </a:rPr>
              <a:t>short leg</a:t>
            </a:r>
            <a:r>
              <a:rPr lang="en-US" altLang="en-US" dirty="0" smtClean="0">
                <a:solidFill>
                  <a:schemeClr val="tx1"/>
                </a:solidFill>
              </a:rPr>
              <a:t>” of the triangle.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Otherwise, when they are of equal lengths, they are referred to as simply the “</a:t>
            </a:r>
            <a:r>
              <a:rPr lang="en-US" altLang="en-US" dirty="0" smtClean="0">
                <a:solidFill>
                  <a:srgbClr val="FFFF00"/>
                </a:solidFill>
              </a:rPr>
              <a:t>legs</a:t>
            </a:r>
            <a:r>
              <a:rPr lang="en-US" altLang="en-US" dirty="0" smtClean="0">
                <a:solidFill>
                  <a:schemeClr val="tx1"/>
                </a:solidFill>
              </a:rPr>
              <a:t>” of the triangle.</a:t>
            </a:r>
          </a:p>
        </p:txBody>
      </p:sp>
      <p:pic>
        <p:nvPicPr>
          <p:cNvPr id="8203" name="Picture 11" descr="Lesson on Special Right Triangles - Zeihen RMHS 6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191000"/>
            <a:ext cx="2781300" cy="226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2705100" y="4495800"/>
                <a:ext cx="381000" cy="401970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i="1" smtClean="0">
                              <a:solidFill>
                                <a:schemeClr val="accent5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5100" y="4495800"/>
                <a:ext cx="381000" cy="401970"/>
              </a:xfrm>
              <a:prstGeom prst="rect">
                <a:avLst/>
              </a:prstGeom>
              <a:blipFill rotWithShape="1">
                <a:blip r:embed="rId4"/>
                <a:stretch>
                  <a:fillRect r="-19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971550" y="5410200"/>
                <a:ext cx="438150" cy="401970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i="1" smtClean="0">
                              <a:solidFill>
                                <a:schemeClr val="accent5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550" y="5410200"/>
                <a:ext cx="438150" cy="401970"/>
              </a:xfrm>
              <a:prstGeom prst="rect">
                <a:avLst/>
              </a:prstGeom>
              <a:blipFill rotWithShape="1">
                <a:blip r:embed="rId5"/>
                <a:stretch>
                  <a:fillRect r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5105400" y="4499020"/>
            <a:ext cx="243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Hypotenuse comes from the Greek words for “under tension”, meaning “stretched”.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102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6348413" cy="783272"/>
          </a:xfrm>
        </p:spPr>
        <p:txBody>
          <a:bodyPr/>
          <a:lstStyle/>
          <a:p>
            <a:pPr algn="r"/>
            <a:r>
              <a:rPr lang="en-US" altLang="en-US" dirty="0" smtClean="0"/>
              <a:t>Legs of right triangles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35000" y="1392872"/>
            <a:ext cx="6348413" cy="1821496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The </a:t>
            </a:r>
            <a:r>
              <a:rPr lang="en-US" altLang="en-US" b="1" dirty="0" smtClean="0">
                <a:solidFill>
                  <a:srgbClr val="FFFF00"/>
                </a:solidFill>
              </a:rPr>
              <a:t>ratios</a:t>
            </a:r>
            <a:r>
              <a:rPr lang="en-US" altLang="en-US" b="1" dirty="0" smtClean="0">
                <a:solidFill>
                  <a:schemeClr val="tx1"/>
                </a:solidFill>
              </a:rPr>
              <a:t> of the legs of the right triangles are important</a:t>
            </a:r>
            <a:r>
              <a:rPr lang="en-US" altLang="en-US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The ratios define the relative lengths of each leg. That is, the measure of each leg when compared to the other legs.</a:t>
            </a:r>
          </a:p>
        </p:txBody>
      </p:sp>
      <p:pic>
        <p:nvPicPr>
          <p:cNvPr id="8203" name="Picture 11" descr="Lesson on Special Right Triangles - Zeihen RMHS 6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4191000"/>
            <a:ext cx="2781300" cy="226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733800" y="4495800"/>
                <a:ext cx="381000" cy="401970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i="1" smtClean="0">
                              <a:solidFill>
                                <a:schemeClr val="accent5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4495800"/>
                <a:ext cx="381000" cy="401970"/>
              </a:xfrm>
              <a:prstGeom prst="rect">
                <a:avLst/>
              </a:prstGeom>
              <a:blipFill rotWithShape="0">
                <a:blip r:embed="rId4"/>
                <a:stretch>
                  <a:fillRect r="-19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000250" y="5410200"/>
                <a:ext cx="438150" cy="401970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i="1" smtClean="0">
                              <a:solidFill>
                                <a:schemeClr val="accent5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0250" y="5410200"/>
                <a:ext cx="438150" cy="401970"/>
              </a:xfrm>
              <a:prstGeom prst="rect">
                <a:avLst/>
              </a:prstGeom>
              <a:blipFill rotWithShape="0">
                <a:blip r:embed="rId5"/>
                <a:stretch>
                  <a:fillRect r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963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altLang="en-US" dirty="0" smtClean="0"/>
              <a:t>Legs of right triangles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750093" y="1465598"/>
            <a:ext cx="6348413" cy="1821496"/>
          </a:xfrm>
        </p:spPr>
        <p:txBody>
          <a:bodyPr/>
          <a:lstStyle/>
          <a:p>
            <a:r>
              <a:rPr lang="en-US" altLang="en-US" b="1" dirty="0" smtClean="0">
                <a:solidFill>
                  <a:schemeClr val="tx1"/>
                </a:solidFill>
              </a:rPr>
              <a:t>This means that if you know the measure of one leg you can find the others by using these known ratios.</a:t>
            </a:r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altLang="en-US" dirty="0" smtClean="0">
                <a:solidFill>
                  <a:schemeClr val="tx1"/>
                </a:solidFill>
              </a:rPr>
              <a:t>Because of this we often express the measure of the legs in terms of “x”.</a:t>
            </a:r>
          </a:p>
        </p:txBody>
      </p:sp>
      <p:pic>
        <p:nvPicPr>
          <p:cNvPr id="8203" name="Picture 11" descr="Lesson on Special Right Triangles - Zeihen RMHS 6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4191000"/>
            <a:ext cx="2781300" cy="226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733800" y="4495800"/>
                <a:ext cx="381000" cy="401970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i="1" smtClean="0">
                              <a:solidFill>
                                <a:schemeClr val="accent5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en-US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4495800"/>
                <a:ext cx="381000" cy="401970"/>
              </a:xfrm>
              <a:prstGeom prst="rect">
                <a:avLst/>
              </a:prstGeom>
              <a:blipFill rotWithShape="0">
                <a:blip r:embed="rId4"/>
                <a:stretch>
                  <a:fillRect r="-451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000250" y="5410200"/>
                <a:ext cx="438150" cy="401970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i="1" smtClean="0">
                              <a:solidFill>
                                <a:schemeClr val="accent5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0250" y="5410200"/>
                <a:ext cx="438150" cy="401970"/>
              </a:xfrm>
              <a:prstGeom prst="rect">
                <a:avLst/>
              </a:prstGeom>
              <a:blipFill rotWithShape="0">
                <a:blip r:embed="rId5"/>
                <a:stretch>
                  <a:fillRect r="-26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949700" y="5568655"/>
                <a:ext cx="381000" cy="36933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9700" y="5568655"/>
                <a:ext cx="381000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876800" y="4743155"/>
                <a:ext cx="438150" cy="36933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800" y="4743155"/>
                <a:ext cx="438150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743200" y="6268220"/>
                <a:ext cx="381000" cy="36933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6268220"/>
                <a:ext cx="381000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003550" y="5191663"/>
                <a:ext cx="381000" cy="36933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3550" y="5191663"/>
                <a:ext cx="381000" cy="369332"/>
              </a:xfrm>
              <a:prstGeom prst="rect">
                <a:avLst/>
              </a:prstGeom>
              <a:blipFill rotWithShape="0">
                <a:blip r:embed="rId9"/>
                <a:stretch>
                  <a:fillRect r="-6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3603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altLang="en-US" dirty="0" smtClean="0"/>
              <a:t>The Pythagorean Theorem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45687"/>
            <a:ext cx="6348413" cy="1821496"/>
          </a:xfrm>
        </p:spPr>
        <p:txBody>
          <a:bodyPr/>
          <a:lstStyle/>
          <a:p>
            <a:r>
              <a:rPr lang="en-US" altLang="en-US" b="1" dirty="0" smtClean="0">
                <a:solidFill>
                  <a:srgbClr val="FFFF00"/>
                </a:solidFill>
              </a:rPr>
              <a:t>The Pythagorean Theorem </a:t>
            </a:r>
            <a:r>
              <a:rPr lang="en-US" altLang="en-US" b="1" dirty="0" smtClean="0">
                <a:solidFill>
                  <a:schemeClr val="tx1"/>
                </a:solidFill>
              </a:rPr>
              <a:t>states that the square of the hypotenuse is equal to the sum of the squares of the two legs.</a:t>
            </a:r>
          </a:p>
          <a:p>
            <a:r>
              <a:rPr lang="en-US" altLang="en-US" dirty="0">
                <a:solidFill>
                  <a:srgbClr val="FFFF00"/>
                </a:solidFill>
              </a:rPr>
              <a:t>h</a:t>
            </a:r>
            <a:r>
              <a:rPr lang="en-US" altLang="en-US" dirty="0" smtClean="0">
                <a:solidFill>
                  <a:srgbClr val="FFFF00"/>
                </a:solidFill>
              </a:rPr>
              <a:t>ypotenuse</a:t>
            </a:r>
            <a:r>
              <a:rPr lang="en-US" altLang="en-US" baseline="30000" dirty="0" smtClean="0">
                <a:solidFill>
                  <a:srgbClr val="FFFF00"/>
                </a:solidFill>
              </a:rPr>
              <a:t>2</a:t>
            </a:r>
            <a:r>
              <a:rPr lang="en-US" altLang="en-US" dirty="0" smtClean="0">
                <a:solidFill>
                  <a:srgbClr val="FFFF00"/>
                </a:solidFill>
              </a:rPr>
              <a:t> = (shorter leg)</a:t>
            </a:r>
            <a:r>
              <a:rPr lang="en-US" altLang="en-US" baseline="30000" dirty="0" smtClean="0">
                <a:solidFill>
                  <a:srgbClr val="FFFF00"/>
                </a:solidFill>
              </a:rPr>
              <a:t>2</a:t>
            </a:r>
            <a:r>
              <a:rPr lang="en-US" altLang="en-US" dirty="0" smtClean="0">
                <a:solidFill>
                  <a:srgbClr val="FFFF00"/>
                </a:solidFill>
              </a:rPr>
              <a:t> + (longer leg)</a:t>
            </a:r>
            <a:r>
              <a:rPr lang="en-US" altLang="en-US" baseline="30000" dirty="0" smtClean="0">
                <a:solidFill>
                  <a:srgbClr val="FFFF00"/>
                </a:solidFill>
              </a:rPr>
              <a:t>2</a:t>
            </a:r>
          </a:p>
          <a:p>
            <a:r>
              <a:rPr lang="en-US" altLang="en-US" dirty="0" smtClean="0">
                <a:solidFill>
                  <a:srgbClr val="FFFF00"/>
                </a:solidFill>
              </a:rPr>
              <a:t>hypotenuse</a:t>
            </a:r>
            <a:r>
              <a:rPr lang="en-US" altLang="en-US" baseline="30000" dirty="0" smtClean="0">
                <a:solidFill>
                  <a:srgbClr val="FFFF00"/>
                </a:solidFill>
              </a:rPr>
              <a:t>2</a:t>
            </a:r>
            <a:r>
              <a:rPr lang="en-US" altLang="en-US" dirty="0" smtClean="0">
                <a:solidFill>
                  <a:srgbClr val="FFFF00"/>
                </a:solidFill>
              </a:rPr>
              <a:t> = (leg)</a:t>
            </a:r>
            <a:r>
              <a:rPr lang="en-US" altLang="en-US" baseline="30000" dirty="0" smtClean="0">
                <a:solidFill>
                  <a:srgbClr val="FFFF00"/>
                </a:solidFill>
              </a:rPr>
              <a:t>2</a:t>
            </a:r>
            <a:r>
              <a:rPr lang="en-US" altLang="en-US" dirty="0" smtClean="0">
                <a:solidFill>
                  <a:srgbClr val="FFFF00"/>
                </a:solidFill>
              </a:rPr>
              <a:t> + (leg)</a:t>
            </a:r>
            <a:r>
              <a:rPr lang="en-US" altLang="en-US" baseline="30000" dirty="0" smtClean="0">
                <a:solidFill>
                  <a:srgbClr val="FFFF00"/>
                </a:solidFill>
              </a:rPr>
              <a:t>2 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Often shown as: a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+ b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= c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or x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+ y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</a:rPr>
              <a:t> = z</a:t>
            </a:r>
            <a:r>
              <a:rPr lang="en-US" altLang="en-US" baseline="30000" dirty="0" smtClean="0">
                <a:solidFill>
                  <a:schemeClr val="tx1"/>
                </a:solidFill>
              </a:rPr>
              <a:t>2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pic>
        <p:nvPicPr>
          <p:cNvPr id="80898" name="Picture 2" descr="it has been stated by many mathematicians that the pythagorean theor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810000"/>
            <a:ext cx="3990975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790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altLang="en-US" dirty="0" smtClean="0"/>
              <a:t>Working with radicals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599" y="1611156"/>
            <a:ext cx="6348413" cy="1821496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Because the relationship between the legs and hypotenuse involve terms that are squared we need to take the </a:t>
            </a:r>
            <a:r>
              <a:rPr lang="en-US" altLang="en-US" dirty="0" smtClean="0">
                <a:solidFill>
                  <a:srgbClr val="FFFF00"/>
                </a:solidFill>
              </a:rPr>
              <a:t>square root </a:t>
            </a:r>
            <a:r>
              <a:rPr lang="en-US" altLang="en-US" dirty="0" smtClean="0">
                <a:solidFill>
                  <a:schemeClr val="tx1"/>
                </a:solidFill>
              </a:rPr>
              <a:t>to solve for unknowns.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The square root symbol, </a:t>
            </a:r>
            <a:r>
              <a:rPr lang="en-US" altLang="en-US" sz="2400" b="1" dirty="0" smtClean="0">
                <a:solidFill>
                  <a:schemeClr val="tx1"/>
                </a:solidFill>
              </a:rPr>
              <a:t>√</a:t>
            </a:r>
            <a:r>
              <a:rPr lang="en-US" altLang="en-US" dirty="0" smtClean="0">
                <a:solidFill>
                  <a:schemeClr val="tx1"/>
                </a:solidFill>
              </a:rPr>
              <a:t> , is also known as </a:t>
            </a:r>
            <a:r>
              <a:rPr lang="en-US" altLang="en-US" dirty="0" smtClean="0">
                <a:solidFill>
                  <a:srgbClr val="FFFF00"/>
                </a:solidFill>
              </a:rPr>
              <a:t>the radical</a:t>
            </a:r>
            <a:r>
              <a:rPr lang="en-US" altLang="en-US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We sometimes need to </a:t>
            </a:r>
            <a:r>
              <a:rPr lang="en-US" altLang="en-US" i="1" dirty="0" smtClean="0">
                <a:solidFill>
                  <a:schemeClr val="tx1"/>
                </a:solidFill>
              </a:rPr>
              <a:t>simplify</a:t>
            </a:r>
            <a:r>
              <a:rPr lang="en-US" altLang="en-US" dirty="0" smtClean="0">
                <a:solidFill>
                  <a:schemeClr val="tx1"/>
                </a:solidFill>
              </a:rPr>
              <a:t> the radical expression. This means we reduce the term that involves the radical to one that involves </a:t>
            </a:r>
            <a:r>
              <a:rPr lang="en-US" altLang="en-US" dirty="0" smtClean="0">
                <a:solidFill>
                  <a:srgbClr val="FFFF00"/>
                </a:solidFill>
              </a:rPr>
              <a:t>prime factors </a:t>
            </a:r>
            <a:r>
              <a:rPr lang="en-US" altLang="en-US" dirty="0" smtClean="0">
                <a:solidFill>
                  <a:schemeClr val="tx1"/>
                </a:solidFill>
              </a:rPr>
              <a:t>that cannot be further reduced.</a:t>
            </a:r>
          </a:p>
          <a:p>
            <a:r>
              <a:rPr lang="en-US" altLang="en-US" dirty="0" smtClean="0">
                <a:solidFill>
                  <a:schemeClr val="tx1"/>
                </a:solidFill>
              </a:rPr>
              <a:t>We do this by building </a:t>
            </a:r>
            <a:r>
              <a:rPr lang="en-US" altLang="en-US" dirty="0" smtClean="0">
                <a:solidFill>
                  <a:srgbClr val="FFFF00"/>
                </a:solidFill>
              </a:rPr>
              <a:t>factor trees</a:t>
            </a:r>
            <a:r>
              <a:rPr lang="en-US" altLang="en-US" dirty="0" smtClean="0">
                <a:solidFill>
                  <a:schemeClr val="tx1"/>
                </a:solidFill>
              </a:rPr>
              <a:t>, or a tree of the factors that can be derived from the number.</a:t>
            </a:r>
          </a:p>
        </p:txBody>
      </p:sp>
    </p:spTree>
    <p:extLst>
      <p:ext uri="{BB962C8B-B14F-4D97-AF65-F5344CB8AC3E}">
        <p14:creationId xmlns:p14="http://schemas.microsoft.com/office/powerpoint/2010/main" val="2597519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altLang="en-US" dirty="0" smtClean="0"/>
              <a:t>Working with radicals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609599" y="1611156"/>
                <a:ext cx="7086601" cy="1821496"/>
              </a:xfrm>
            </p:spPr>
            <p:txBody>
              <a:bodyPr/>
              <a:lstStyle/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Examples!</a:t>
                </a:r>
              </a:p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16</m:t>
                        </m:r>
                      </m:e>
                    </m:rad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	The square root of sixteen can be simplified because it has (prime) factors that can be expressed as perfect squares. This is important as we can only remove 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pairs of numbers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 from under the radical sign.</a:t>
                </a: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We can build a factor tree to find those factors</a:t>
                </a:r>
              </a:p>
            </p:txBody>
          </p:sp>
        </mc:Choice>
        <mc:Fallback xmlns="">
          <p:sp>
            <p:nvSpPr>
              <p:cNvPr id="81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599" y="1611156"/>
                <a:ext cx="7086601" cy="1821496"/>
              </a:xfrm>
              <a:blipFill rotWithShape="0">
                <a:blip r:embed="rId3"/>
                <a:stretch>
                  <a:fillRect l="-172" t="-2007" r="-602" b="-157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 bwMode="auto">
              <a:xfrm>
                <a:off x="2819400" y="3699352"/>
                <a:ext cx="4672013" cy="18214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fontAlgn="base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fontAlgn="base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6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fontAlgn="base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4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fontAlgn="base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fontAlgn="base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en-US" dirty="0" smtClean="0">
                    <a:solidFill>
                      <a:schemeClr val="tx1"/>
                    </a:solidFill>
                  </a:rPr>
                  <a:t>Each 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pair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 of numbers can be separated out from the term under the radical sign.</a:t>
                </a:r>
              </a:p>
              <a:p>
                <a:pPr eaLnBrk="1" hangingPunct="1"/>
                <a:r>
                  <a:rPr lang="en-US" altLang="en-US" dirty="0" smtClean="0">
                    <a:solidFill>
                      <a:schemeClr val="tx1"/>
                    </a:solidFill>
                  </a:rPr>
                  <a:t>In the case of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16</m:t>
                        </m:r>
                      </m:e>
                    </m:rad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	we end up with two pairs of “2”, so we can remove them as “2” and “2” (each pair under the radical is equal to a single number outside the radical).</a:t>
                </a:r>
              </a:p>
              <a:p>
                <a:pPr eaLnBrk="1" hangingPunct="1"/>
                <a:r>
                  <a:rPr lang="en-US" altLang="en-US" dirty="0" smtClean="0">
                    <a:solidFill>
                      <a:schemeClr val="tx1"/>
                    </a:solidFill>
                  </a:rPr>
                  <a:t>This leaves us with 2 x 2 or 4.</a:t>
                </a:r>
              </a:p>
            </p:txBody>
          </p:sp>
        </mc:Choice>
        <mc:Fallback xmlns=""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19400" y="3699352"/>
                <a:ext cx="4672013" cy="1821496"/>
              </a:xfrm>
              <a:prstGeom prst="rect">
                <a:avLst/>
              </a:prstGeom>
              <a:blipFill rotWithShape="0">
                <a:blip r:embed="rId5"/>
                <a:stretch>
                  <a:fillRect l="-392" t="-2341" r="-914" b="-6087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0" y="4038600"/>
            <a:ext cx="1495425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814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altLang="en-US" dirty="0" smtClean="0"/>
              <a:t>Working with radicals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609599" y="1611156"/>
                <a:ext cx="6348413" cy="1665444"/>
              </a:xfrm>
            </p:spPr>
            <p:txBody>
              <a:bodyPr/>
              <a:lstStyle/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Another </a:t>
                </a:r>
                <a:r>
                  <a:rPr lang="en-US" altLang="en-US" dirty="0">
                    <a:solidFill>
                      <a:schemeClr val="tx1"/>
                    </a:solidFill>
                  </a:rPr>
                  <a:t>e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xample!</a:t>
                </a:r>
              </a:p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e>
                    </m:rad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	The square root of twenty-four can also be simplified.</a:t>
                </a:r>
              </a:p>
              <a:p>
                <a:r>
                  <a:rPr lang="en-US" altLang="en-US" dirty="0" smtClean="0">
                    <a:solidFill>
                      <a:schemeClr val="tx1"/>
                    </a:solidFill>
                  </a:rPr>
                  <a:t>We again build a factor tree to find those factors</a:t>
                </a:r>
              </a:p>
            </p:txBody>
          </p:sp>
        </mc:Choice>
        <mc:Fallback xmlns="">
          <p:sp>
            <p:nvSpPr>
              <p:cNvPr id="81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599" y="1611156"/>
                <a:ext cx="6348413" cy="1665444"/>
              </a:xfrm>
              <a:blipFill rotWithShape="0">
                <a:blip r:embed="rId3"/>
                <a:stretch>
                  <a:fillRect l="-192" t="-2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 bwMode="auto">
              <a:xfrm>
                <a:off x="2806700" y="3276600"/>
                <a:ext cx="4737100" cy="18214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fontAlgn="base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fontAlgn="base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6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fontAlgn="base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4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fontAlgn="base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fontAlgn="base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en-US" dirty="0" smtClean="0">
                    <a:solidFill>
                      <a:schemeClr val="tx1"/>
                    </a:solidFill>
                  </a:rPr>
                  <a:t>Again, each </a:t>
                </a:r>
                <a:r>
                  <a:rPr lang="en-US" altLang="en-US" i="1" dirty="0" smtClean="0">
                    <a:solidFill>
                      <a:schemeClr val="tx1"/>
                    </a:solidFill>
                  </a:rPr>
                  <a:t>pair</a:t>
                </a:r>
                <a:r>
                  <a:rPr lang="en-US" altLang="en-US" dirty="0" smtClean="0">
                    <a:solidFill>
                      <a:schemeClr val="tx1"/>
                    </a:solidFill>
                  </a:rPr>
                  <a:t> of numbers can be separated out from the term under the radical sign.</a:t>
                </a:r>
              </a:p>
              <a:p>
                <a:pPr eaLnBrk="1" hangingPunct="1"/>
                <a:r>
                  <a:rPr lang="en-US" altLang="en-US" dirty="0" smtClean="0">
                    <a:solidFill>
                      <a:schemeClr val="tx1"/>
                    </a:solidFill>
                  </a:rPr>
                  <a:t>In the case of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e>
                    </m:rad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	we end up with one pair of “2” and singles of “2” and “3”.</a:t>
                </a:r>
              </a:p>
              <a:p>
                <a:pPr eaLnBrk="1" hangingPunct="1"/>
                <a:r>
                  <a:rPr lang="en-US" altLang="en-US" dirty="0" smtClean="0">
                    <a:solidFill>
                      <a:schemeClr val="tx1"/>
                    </a:solidFill>
                  </a:rPr>
                  <a:t>Since we can only remove pairs of numbers from under the radical this leaves us with 2 on the outside and 2 x 3 on the inside or 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  </a:t>
                </a:r>
                <a:r>
                  <a:rPr lang="en-US" altLang="en-US" smtClean="0">
                    <a:solidFill>
                      <a:schemeClr val="tx1"/>
                    </a:solidFill>
                  </a:rPr>
                  <a:t>which is 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en-US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e>
                    </m:rad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06700" y="3276600"/>
                <a:ext cx="4737100" cy="1821496"/>
              </a:xfrm>
              <a:prstGeom prst="rect">
                <a:avLst/>
              </a:prstGeom>
              <a:blipFill rotWithShape="0">
                <a:blip r:embed="rId4"/>
                <a:stretch>
                  <a:fillRect l="-257" t="-2349" r="-1799" b="-6275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025" y="3355975"/>
            <a:ext cx="2352675" cy="253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571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757</TotalTime>
  <Words>682</Words>
  <Application>Microsoft Office PowerPoint</Application>
  <PresentationFormat>On-screen Show (4:3)</PresentationFormat>
  <Paragraphs>88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Facet</vt:lpstr>
      <vt:lpstr>Vocabulary and Notes</vt:lpstr>
      <vt:lpstr>Right Angle Triangles and Trigonometry</vt:lpstr>
      <vt:lpstr>Legs of right triangles</vt:lpstr>
      <vt:lpstr>Legs of right triangles</vt:lpstr>
      <vt:lpstr>Legs of right triangles</vt:lpstr>
      <vt:lpstr>The Pythagorean Theorem</vt:lpstr>
      <vt:lpstr>Working with radicals</vt:lpstr>
      <vt:lpstr>Working with radicals</vt:lpstr>
      <vt:lpstr>Working with radicals</vt:lpstr>
      <vt:lpstr>Working with radicals</vt:lpstr>
      <vt:lpstr>Your turn!</vt:lpstr>
      <vt:lpstr>Answers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Vocabulary</dc:title>
  <dc:creator>Mr. Ryan</dc:creator>
  <cp:lastModifiedBy>Brett Kottman</cp:lastModifiedBy>
  <cp:revision>44</cp:revision>
  <cp:lastPrinted>2015-10-06T03:22:18Z</cp:lastPrinted>
  <dcterms:created xsi:type="dcterms:W3CDTF">2005-12-04T00:10:02Z</dcterms:created>
  <dcterms:modified xsi:type="dcterms:W3CDTF">2015-10-06T15:55:56Z</dcterms:modified>
</cp:coreProperties>
</file>